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Roboto Light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7.xml"/><Relationship Id="rId86" Type="http://schemas.openxmlformats.org/officeDocument/2006/relationships/font" Target="fonts/RobotoLight-bold.fntdata"/><Relationship Id="rId41" Type="http://schemas.openxmlformats.org/officeDocument/2006/relationships/slide" Target="slides/slide36.xml"/><Relationship Id="rId85" Type="http://schemas.openxmlformats.org/officeDocument/2006/relationships/font" Target="fonts/RobotoLight-regular.fntdata"/><Relationship Id="rId44" Type="http://schemas.openxmlformats.org/officeDocument/2006/relationships/slide" Target="slides/slide39.xml"/><Relationship Id="rId88" Type="http://schemas.openxmlformats.org/officeDocument/2006/relationships/font" Target="fonts/RobotoLight-boldItalic.fntdata"/><Relationship Id="rId43" Type="http://schemas.openxmlformats.org/officeDocument/2006/relationships/slide" Target="slides/slide38.xml"/><Relationship Id="rId87" Type="http://schemas.openxmlformats.org/officeDocument/2006/relationships/font" Target="fonts/RobotoLigh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italic.fntdata"/><Relationship Id="rId34" Type="http://schemas.openxmlformats.org/officeDocument/2006/relationships/slide" Target="slides/slide29.xml"/><Relationship Id="rId78" Type="http://schemas.openxmlformats.org/officeDocument/2006/relationships/font" Target="fonts/Raleway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29e997b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29e997b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2a04dabe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2a04dabe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29e997b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29e997b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29e997b4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29e997b4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29e997b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29e997b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29e997b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29e997b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29e997b4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29e997b4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29e997b4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29e997b4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29e997b4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29e997b4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29e997b4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29e997b4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251cd2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251cd2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29e997b4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29e997b4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29e997b4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29e997b4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29e997b4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29e997b4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29e997b4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29e997b4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29e997b4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29e997b4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29e997b4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29e997b4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29e997b4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29e997b4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29e997b4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29e997b4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29e997b4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29e997b4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29e997b4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29e997b4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251cd2a4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251cd2a4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29e997b4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529e997b4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2a39a27b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2a39a27b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2a39a2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2a39a2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2a39a27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2a39a27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2a39a27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52a39a27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2a04dabec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2a04dabe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2a04dabec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2a04dabe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2a39a27b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2a39a27b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2a39a27b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2a39a27b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2a39a27b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2a39a27b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251cd2a4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251cd2a4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2a39a27b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52a39a27b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39a27b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39a27b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39a27b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39a27b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52a39a27b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52a39a27b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2a39a27b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2a39a27b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2a39a27b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52a39a27b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2a39a27b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2a39a27b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2a39a27b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52a39a27b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52a39a27b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52a39a27b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2a39a27b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52a39a27b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251cd2a42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251cd2a42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2a39a27b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52a39a27b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52a39a27b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52a39a27b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2a39a27b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52a39a27b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2a39a27b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52a39a27b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52a39a27b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52a39a27b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52a39a27b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52a39a27b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52a39a27b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52a39a27b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2a39a27b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2a39a27b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52a39a27b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52a39a27b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52a39a27b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52a39a27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2a04dab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2a04dab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52a39a27b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52a39a27b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2a39a27b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2a39a27b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52a39a27b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52a39a27b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52a39a27b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52a39a27b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52a39a27b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52a39a27b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52a39a27b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52a39a27b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2a39a27b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52a39a27b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52a39a27b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52a39a27b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52a39a27b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52a39a27b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52a39a27b5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52a39a27b5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2a04dabe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2a04dabe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52a39a27b5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52a39a27b5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52a39a27b5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52a39a27b5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a04dabe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2a04dabe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2a04dabe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2a04dabe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jpg"/><Relationship Id="rId4" Type="http://schemas.openxmlformats.org/officeDocument/2006/relationships/image" Target="../media/image29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9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6.jpg"/><Relationship Id="rId6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20.jp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30.jpg"/><Relationship Id="rId7" Type="http://schemas.openxmlformats.org/officeDocument/2006/relationships/image" Target="../media/image34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61.jpg"/><Relationship Id="rId6" Type="http://schemas.openxmlformats.org/officeDocument/2006/relationships/image" Target="../media/image41.jpg"/><Relationship Id="rId7" Type="http://schemas.openxmlformats.org/officeDocument/2006/relationships/image" Target="../media/image35.png"/><Relationship Id="rId8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43.jp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40.jp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72.jpg"/><Relationship Id="rId8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8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39.jpg"/><Relationship Id="rId6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10" Type="http://schemas.openxmlformats.org/officeDocument/2006/relationships/image" Target="../media/image52.png"/><Relationship Id="rId9" Type="http://schemas.openxmlformats.org/officeDocument/2006/relationships/image" Target="../media/image48.png"/><Relationship Id="rId5" Type="http://schemas.openxmlformats.org/officeDocument/2006/relationships/image" Target="../media/image39.jpg"/><Relationship Id="rId6" Type="http://schemas.openxmlformats.org/officeDocument/2006/relationships/image" Target="../media/image50.jpg"/><Relationship Id="rId7" Type="http://schemas.openxmlformats.org/officeDocument/2006/relationships/image" Target="../media/image46.jpg"/><Relationship Id="rId8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jpg"/><Relationship Id="rId10" Type="http://schemas.openxmlformats.org/officeDocument/2006/relationships/image" Target="../media/image60.jpg"/><Relationship Id="rId13" Type="http://schemas.openxmlformats.org/officeDocument/2006/relationships/image" Target="../media/image65.jpg"/><Relationship Id="rId1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53.jpg"/><Relationship Id="rId5" Type="http://schemas.openxmlformats.org/officeDocument/2006/relationships/image" Target="../media/image54.png"/><Relationship Id="rId6" Type="http://schemas.openxmlformats.org/officeDocument/2006/relationships/image" Target="../media/image51.jpg"/><Relationship Id="rId7" Type="http://schemas.openxmlformats.org/officeDocument/2006/relationships/image" Target="../media/image56.jpg"/><Relationship Id="rId8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70.jpg"/><Relationship Id="rId13" Type="http://schemas.openxmlformats.org/officeDocument/2006/relationships/image" Target="../media/image69.jpg"/><Relationship Id="rId1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64.jpg"/><Relationship Id="rId5" Type="http://schemas.openxmlformats.org/officeDocument/2006/relationships/image" Target="../media/image58.jpg"/><Relationship Id="rId6" Type="http://schemas.openxmlformats.org/officeDocument/2006/relationships/image" Target="../media/image68.jpg"/><Relationship Id="rId7" Type="http://schemas.openxmlformats.org/officeDocument/2006/relationships/image" Target="../media/image46.jpg"/><Relationship Id="rId8" Type="http://schemas.openxmlformats.org/officeDocument/2006/relationships/image" Target="../media/image6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8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5.jpg"/><Relationship Id="rId6" Type="http://schemas.openxmlformats.org/officeDocument/2006/relationships/image" Target="../media/image7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5.jpg"/><Relationship Id="rId6" Type="http://schemas.openxmlformats.org/officeDocument/2006/relationships/image" Target="../media/image7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7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jp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jp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5.jp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4.jp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0.jpg"/><Relationship Id="rId6" Type="http://schemas.openxmlformats.org/officeDocument/2006/relationships/image" Target="../media/image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88.jpg"/><Relationship Id="rId6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8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jp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7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97.png"/><Relationship Id="rId13" Type="http://schemas.openxmlformats.org/officeDocument/2006/relationships/image" Target="../media/image103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9.png"/><Relationship Id="rId14" Type="http://schemas.openxmlformats.org/officeDocument/2006/relationships/image" Target="../media/image102.jp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97.png"/><Relationship Id="rId13" Type="http://schemas.openxmlformats.org/officeDocument/2006/relationships/image" Target="../media/image103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9.png"/><Relationship Id="rId14" Type="http://schemas.openxmlformats.org/officeDocument/2006/relationships/image" Target="../media/image102.jp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png"/><Relationship Id="rId10" Type="http://schemas.openxmlformats.org/officeDocument/2006/relationships/image" Target="../media/image97.png"/><Relationship Id="rId13" Type="http://schemas.openxmlformats.org/officeDocument/2006/relationships/image" Target="../media/image103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9.png"/><Relationship Id="rId14" Type="http://schemas.openxmlformats.org/officeDocument/2006/relationships/image" Target="../media/image102.jp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2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4.jpg"/><Relationship Id="rId6" Type="http://schemas.openxmlformats.org/officeDocument/2006/relationships/image" Target="../media/image118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3.png"/><Relationship Id="rId4" Type="http://schemas.openxmlformats.org/officeDocument/2006/relationships/image" Target="../media/image32.png"/><Relationship Id="rId5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1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0.jp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31.jpg"/><Relationship Id="rId5" Type="http://schemas.openxmlformats.org/officeDocument/2006/relationships/image" Target="../media/image15.png"/><Relationship Id="rId6" Type="http://schemas.openxmlformats.org/officeDocument/2006/relationships/image" Target="../media/image10.jp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5" y="277200"/>
            <a:ext cx="8406876" cy="45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77200"/>
            <a:ext cx="2805300" cy="28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81225" y="857625"/>
            <a:ext cx="280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Aquanote.fr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01025" y="1637800"/>
            <a:ext cx="27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Roboto"/>
                <a:ea typeface="Roboto"/>
                <a:cs typeface="Roboto"/>
                <a:sym typeface="Roboto"/>
              </a:rPr>
              <a:t>Titre Développeur Web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1225" y="2012225"/>
            <a:ext cx="2805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Gaëtan Corin</a:t>
            </a:r>
            <a:endParaRPr sz="19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42075" y="277200"/>
            <a:ext cx="440225" cy="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1425" y="476775"/>
            <a:ext cx="440225" cy="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Ergonomie et Graphisme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00" y="1024200"/>
            <a:ext cx="863600" cy="1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225" y="1024200"/>
            <a:ext cx="1334875" cy="17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6638" y="955775"/>
            <a:ext cx="1837451" cy="18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00" y="1024200"/>
            <a:ext cx="863600" cy="1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225" y="1024200"/>
            <a:ext cx="1334875" cy="17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6638" y="955775"/>
            <a:ext cx="1837451" cy="18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400" y="3137975"/>
            <a:ext cx="5650662" cy="17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Ergonomie et Graphisme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SPÉCIFICATIONS FONCTIONNELLES</a:t>
            </a:r>
            <a:endParaRPr sz="1500"/>
          </a:p>
        </p:txBody>
      </p:sp>
      <p:sp>
        <p:nvSpPr>
          <p:cNvPr id="198" name="Google Shape;198;p24"/>
          <p:cNvSpPr txBox="1"/>
          <p:nvPr/>
        </p:nvSpPr>
        <p:spPr>
          <a:xfrm>
            <a:off x="1448725" y="1074375"/>
            <a:ext cx="44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Use case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1448725" y="1689625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Diagramme d’activité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448725" y="2333600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Diagramme de séquence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448725" y="2941300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Diagramme de classe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1448725" y="3585275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Arborescence du site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448725" y="4192975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Maquettage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0" y="2011150"/>
            <a:ext cx="228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Use case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175" y="-210775"/>
            <a:ext cx="4547474" cy="541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5700" y="0"/>
            <a:ext cx="4186224" cy="52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0" y="1993450"/>
            <a:ext cx="2266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Diagramme d’activité</a:t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34343"/>
                </a:solidFill>
              </a:rPr>
              <a:t>s’inscrire</a:t>
            </a:r>
            <a:endParaRPr b="1" sz="23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1)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017" y="513325"/>
            <a:ext cx="4188082" cy="37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0" y="1993450"/>
            <a:ext cx="2266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Diagramme d’activité</a:t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34343"/>
                </a:solidFill>
              </a:rPr>
              <a:t>s’inscrire</a:t>
            </a:r>
            <a:endParaRPr b="1" sz="23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2)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850" y="0"/>
            <a:ext cx="5126460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6670125" y="610850"/>
            <a:ext cx="243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434343"/>
                </a:solidFill>
                <a:highlight>
                  <a:schemeClr val="lt1"/>
                </a:highlight>
              </a:rPr>
              <a:t>  </a:t>
            </a:r>
            <a:r>
              <a:rPr b="1" lang="fr" sz="2700">
                <a:solidFill>
                  <a:srgbClr val="434343"/>
                </a:solidFill>
                <a:highlight>
                  <a:schemeClr val="lt1"/>
                </a:highlight>
              </a:rPr>
              <a:t>Diagramme</a:t>
            </a:r>
            <a:r>
              <a:rPr b="1" lang="fr" sz="2700">
                <a:solidFill>
                  <a:srgbClr val="434343"/>
                </a:solidFill>
                <a:highlight>
                  <a:schemeClr val="dk2"/>
                </a:highlight>
              </a:rPr>
              <a:t> </a:t>
            </a:r>
            <a:r>
              <a:rPr b="1" lang="fr" sz="2700">
                <a:solidFill>
                  <a:srgbClr val="434343"/>
                </a:solidFill>
                <a:highlight>
                  <a:schemeClr val="lt1"/>
                </a:highlight>
              </a:rPr>
              <a:t>de séquence</a:t>
            </a:r>
            <a:endParaRPr b="1" sz="27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  <a:highlight>
                  <a:schemeClr val="lt1"/>
                </a:highlight>
              </a:rPr>
              <a:t>       </a:t>
            </a:r>
            <a:r>
              <a:rPr b="1" lang="fr" sz="2000">
                <a:solidFill>
                  <a:srgbClr val="434343"/>
                </a:solidFill>
                <a:highlight>
                  <a:schemeClr val="lt1"/>
                </a:highlight>
              </a:rPr>
              <a:t>      s’inscrire</a:t>
            </a:r>
            <a:endParaRPr b="1" sz="20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25"/>
            <a:ext cx="23466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0" y="1993450"/>
            <a:ext cx="226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Diagramme de classe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0050" y="258400"/>
            <a:ext cx="4666851" cy="462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-61975" y="1993450"/>
            <a:ext cx="2434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Arborescence du site</a:t>
            </a:r>
            <a:endParaRPr b="1" sz="1000">
              <a:solidFill>
                <a:srgbClr val="434343"/>
              </a:solidFill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200" y="1492325"/>
            <a:ext cx="5268775" cy="20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-61975" y="1993450"/>
            <a:ext cx="2434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Arborescence du site</a:t>
            </a:r>
            <a:endParaRPr b="1" sz="1000">
              <a:solidFill>
                <a:srgbClr val="434343"/>
              </a:solidFill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650" y="1556025"/>
            <a:ext cx="5284724" cy="19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50" y="925750"/>
            <a:ext cx="1067700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882200" y="657050"/>
            <a:ext cx="353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Introduction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5" y="128425"/>
            <a:ext cx="2000200" cy="20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413850" y="2005325"/>
            <a:ext cx="44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How I am 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13850" y="2707100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Why I’m here?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Maquettage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207800" y="1101200"/>
            <a:ext cx="24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Wireframe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3923725" y="1101200"/>
            <a:ext cx="24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Mockup</a:t>
            </a:r>
            <a:endParaRPr b="1" sz="1000">
              <a:solidFill>
                <a:srgbClr val="434343"/>
              </a:solidFill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872" y="1717650"/>
            <a:ext cx="852500" cy="11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575" y="1686200"/>
            <a:ext cx="1331250" cy="1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307100" y="2911625"/>
            <a:ext cx="24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10/2021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3923725" y="2911625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05</a:t>
            </a:r>
            <a:r>
              <a:rPr b="1" lang="fr" sz="2600">
                <a:solidFill>
                  <a:srgbClr val="434343"/>
                </a:solidFill>
              </a:rPr>
              <a:t>/2022</a:t>
            </a:r>
            <a:endParaRPr b="1" sz="1000">
              <a:solidFill>
                <a:srgbClr val="434343"/>
              </a:solidFill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6225" y="3719600"/>
            <a:ext cx="1067700" cy="83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101731" y="3734912"/>
            <a:ext cx="474627" cy="5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9424" y="3719600"/>
            <a:ext cx="756791" cy="7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Page Data table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87" y="1289083"/>
            <a:ext cx="1893525" cy="372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0300" y="1289063"/>
            <a:ext cx="2063527" cy="37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8825" y="1289075"/>
            <a:ext cx="4865174" cy="38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4275" y="706550"/>
            <a:ext cx="49544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36802" y="828028"/>
            <a:ext cx="312279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160302" y="814253"/>
            <a:ext cx="312279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Page Values insertion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75" y="1370825"/>
            <a:ext cx="1786429" cy="346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3479" y="1370825"/>
            <a:ext cx="1955534" cy="34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7350" y="1370825"/>
            <a:ext cx="5016650" cy="37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125" y="794388"/>
            <a:ext cx="49544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45652" y="915866"/>
            <a:ext cx="312279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169152" y="902091"/>
            <a:ext cx="312279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Page Values insertion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06525"/>
            <a:ext cx="9144000" cy="33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00" y="1216025"/>
            <a:ext cx="63120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Page Register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125" y="1022988"/>
            <a:ext cx="49544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45652" y="1144466"/>
            <a:ext cx="312279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169152" y="1130691"/>
            <a:ext cx="312279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681766"/>
            <a:ext cx="1768679" cy="348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3479" y="1667991"/>
            <a:ext cx="1901471" cy="338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7350" y="1668000"/>
            <a:ext cx="5016649" cy="32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CONCEPTION</a:t>
            </a:r>
            <a:endParaRPr sz="1500"/>
          </a:p>
        </p:txBody>
      </p:sp>
      <p:sp>
        <p:nvSpPr>
          <p:cNvPr id="346" name="Google Shape;346;p37"/>
          <p:cNvSpPr txBox="1"/>
          <p:nvPr/>
        </p:nvSpPr>
        <p:spPr>
          <a:xfrm>
            <a:off x="2036825" y="1434575"/>
            <a:ext cx="366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MCD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2036825" y="2230950"/>
            <a:ext cx="366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lang="f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MLD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MCD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76" y="876725"/>
            <a:ext cx="7351975" cy="371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MCD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50" y="867875"/>
            <a:ext cx="7328225" cy="37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/>
        </p:nvSpPr>
        <p:spPr>
          <a:xfrm>
            <a:off x="823400" y="2317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MLD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50" y="876725"/>
            <a:ext cx="7335525" cy="38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426" y="0"/>
            <a:ext cx="1459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 txBox="1"/>
          <p:nvPr/>
        </p:nvSpPr>
        <p:spPr>
          <a:xfrm>
            <a:off x="61975" y="231725"/>
            <a:ext cx="3594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ARBORESCENCE DES FICHIERS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285850" y="231725"/>
            <a:ext cx="488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rgbClr val="434343"/>
                </a:solidFill>
              </a:rPr>
              <a:t>ANALYSE DU BESOIN</a:t>
            </a:r>
            <a:endParaRPr sz="1700"/>
          </a:p>
        </p:txBody>
      </p:sp>
      <p:sp>
        <p:nvSpPr>
          <p:cNvPr id="80" name="Google Shape;80;p15"/>
          <p:cNvSpPr txBox="1"/>
          <p:nvPr/>
        </p:nvSpPr>
        <p:spPr>
          <a:xfrm>
            <a:off x="1466325" y="1463900"/>
            <a:ext cx="443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Présentation de l’entreprise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466325" y="2079150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Contexte, Besoin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466325" y="2723125"/>
            <a:ext cx="366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Ergonomie et Graphisme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DÉPLOIEMENT</a:t>
            </a:r>
            <a:endParaRPr sz="1500"/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25" y="1863250"/>
            <a:ext cx="5803935" cy="10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925" y="1104512"/>
            <a:ext cx="1580995" cy="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DÉPLOIEMENT</a:t>
            </a:r>
            <a:endParaRPr sz="1500"/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25" y="1863250"/>
            <a:ext cx="5803935" cy="10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924" y="3344398"/>
            <a:ext cx="1213006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5250" y="3382500"/>
            <a:ext cx="20193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925" y="1104512"/>
            <a:ext cx="1580995" cy="5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1275" y="4441663"/>
            <a:ext cx="2807634" cy="6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4550" y="3382499"/>
            <a:ext cx="1509881" cy="10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OUTILS TECHNIQUES UTILISÉS</a:t>
            </a:r>
            <a:endParaRPr sz="1500"/>
          </a:p>
        </p:txBody>
      </p:sp>
      <p:sp>
        <p:nvSpPr>
          <p:cNvPr id="416" name="Google Shape;416;p44"/>
          <p:cNvSpPr txBox="1"/>
          <p:nvPr/>
        </p:nvSpPr>
        <p:spPr>
          <a:xfrm>
            <a:off x="637500" y="8935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Environnement de travail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150" y="1485313"/>
            <a:ext cx="1009975" cy="9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2113" y="1462325"/>
            <a:ext cx="1140125" cy="10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7850" y="1386125"/>
            <a:ext cx="1237727" cy="11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0013" y="1596913"/>
            <a:ext cx="2220100" cy="7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 txBox="1"/>
          <p:nvPr/>
        </p:nvSpPr>
        <p:spPr>
          <a:xfrm>
            <a:off x="637500" y="2674150"/>
            <a:ext cx="56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Technologies et langages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9150" y="3264075"/>
            <a:ext cx="789025" cy="10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60500" y="3474388"/>
            <a:ext cx="909600" cy="90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7650" y="3474388"/>
            <a:ext cx="1575876" cy="9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89125" y="3458725"/>
            <a:ext cx="817110" cy="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1800" y="3410150"/>
            <a:ext cx="1067700" cy="96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3" name="Google Shape;4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OUTILS TECHNIQUES UTILISÉS</a:t>
            </a:r>
            <a:endParaRPr sz="1500"/>
          </a:p>
        </p:txBody>
      </p:sp>
      <p:sp>
        <p:nvSpPr>
          <p:cNvPr id="435" name="Google Shape;435;p45"/>
          <p:cNvSpPr txBox="1"/>
          <p:nvPr/>
        </p:nvSpPr>
        <p:spPr>
          <a:xfrm>
            <a:off x="637500" y="893525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Logiciels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600" y="3119400"/>
            <a:ext cx="1610575" cy="6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225" y="1689675"/>
            <a:ext cx="1067700" cy="97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7500" y="1689675"/>
            <a:ext cx="1662374" cy="9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0125" y="1661112"/>
            <a:ext cx="845850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4850" y="1768013"/>
            <a:ext cx="1342166" cy="6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3950" y="1689675"/>
            <a:ext cx="988472" cy="9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9375" y="3024975"/>
            <a:ext cx="714564" cy="9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52125" y="2972938"/>
            <a:ext cx="988475" cy="95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6338" y="2939050"/>
            <a:ext cx="1254875" cy="10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CONCEPTION DU MVC</a:t>
            </a:r>
            <a:endParaRPr sz="1500"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00" y="805000"/>
            <a:ext cx="5575400" cy="34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25" y="822225"/>
            <a:ext cx="7241700" cy="43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7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CONCEPTION DU MVC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25" y="822225"/>
            <a:ext cx="7241700" cy="43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CONCEPTION DU MVC</a:t>
            </a:r>
            <a:endParaRPr sz="1500"/>
          </a:p>
        </p:txBody>
      </p:sp>
      <p:sp>
        <p:nvSpPr>
          <p:cNvPr id="472" name="Google Shape;472;p48"/>
          <p:cNvSpPr txBox="1"/>
          <p:nvPr/>
        </p:nvSpPr>
        <p:spPr>
          <a:xfrm>
            <a:off x="1071200" y="4482675"/>
            <a:ext cx="274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b="1" lang="fr" sz="1700">
                <a:latin typeface="Raleway"/>
                <a:ea typeface="Raleway"/>
                <a:cs typeface="Raleway"/>
                <a:sym typeface="Raleway"/>
              </a:rPr>
              <a:t>Tests unitaires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3816625" y="4482675"/>
            <a:ext cx="421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b="1" lang="fr" sz="1700">
                <a:latin typeface="Raleway"/>
                <a:ea typeface="Raleway"/>
                <a:cs typeface="Raleway"/>
                <a:sym typeface="Raleway"/>
              </a:rPr>
              <a:t>Fichiers SQL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212550" y="178600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variables d’environnements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50" y="671200"/>
            <a:ext cx="4826847" cy="411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 txBox="1"/>
          <p:nvPr/>
        </p:nvSpPr>
        <p:spPr>
          <a:xfrm>
            <a:off x="212550" y="178600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variables d’environnements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1" name="Google Shape;4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50" y="671200"/>
            <a:ext cx="4826847" cy="41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350" y="3816575"/>
            <a:ext cx="3638550" cy="72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/>
        </p:nvSpPr>
        <p:spPr>
          <a:xfrm>
            <a:off x="212550" y="178600"/>
            <a:ext cx="54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La connexion à la base de données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1" name="Google Shape;5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75" y="671200"/>
            <a:ext cx="6783646" cy="41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Présentation de l’entreprise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725" y="1202950"/>
            <a:ext cx="3620753" cy="162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150" y="3149350"/>
            <a:ext cx="2107906" cy="1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949" y="2973613"/>
            <a:ext cx="1957477" cy="197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625" y="3412700"/>
            <a:ext cx="2200625" cy="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212400" y="189650"/>
            <a:ext cx="237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modèle Aquarium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100" y="0"/>
            <a:ext cx="4474175" cy="130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7" name="Google Shape;5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/>
        </p:nvSpPr>
        <p:spPr>
          <a:xfrm>
            <a:off x="212400" y="189650"/>
            <a:ext cx="237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modèle Aquarium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9" name="Google Shape;5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096" y="0"/>
            <a:ext cx="44741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4"/>
          <p:cNvSpPr txBox="1"/>
          <p:nvPr/>
        </p:nvSpPr>
        <p:spPr>
          <a:xfrm>
            <a:off x="212400" y="189650"/>
            <a:ext cx="18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modèle User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31" y="11975"/>
            <a:ext cx="52065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5"/>
          <p:cNvSpPr txBox="1"/>
          <p:nvPr/>
        </p:nvSpPr>
        <p:spPr>
          <a:xfrm>
            <a:off x="212400" y="189650"/>
            <a:ext cx="18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modèle User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28" y="0"/>
            <a:ext cx="52065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4" name="Google Shape;5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6"/>
          <p:cNvSpPr txBox="1"/>
          <p:nvPr/>
        </p:nvSpPr>
        <p:spPr>
          <a:xfrm>
            <a:off x="212400" y="189650"/>
            <a:ext cx="189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modèle User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28" y="1850"/>
            <a:ext cx="52065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3100" y="716950"/>
            <a:ext cx="5110650" cy="12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54" name="Google Shape;5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7"/>
          <p:cNvSpPr txBox="1"/>
          <p:nvPr/>
        </p:nvSpPr>
        <p:spPr>
          <a:xfrm>
            <a:off x="212400" y="189650"/>
            <a:ext cx="185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contrôleur create_user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6" name="Google Shape;5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575" y="123275"/>
            <a:ext cx="5180900" cy="4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3" name="Google Shape;5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8"/>
          <p:cNvSpPr txBox="1"/>
          <p:nvPr/>
        </p:nvSpPr>
        <p:spPr>
          <a:xfrm>
            <a:off x="212400" y="189650"/>
            <a:ext cx="185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contrôleur create_user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700" y="128425"/>
            <a:ext cx="5180775" cy="489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2" name="Google Shape;5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9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1)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100" y="152400"/>
            <a:ext cx="4875975" cy="430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375" y="839475"/>
            <a:ext cx="5910050" cy="37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2" name="Google Shape;58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0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2)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375" y="839475"/>
            <a:ext cx="5910050" cy="37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91" name="Google Shape;59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1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2)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225" y="312525"/>
            <a:ext cx="4105800" cy="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Contexte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25" y="988725"/>
            <a:ext cx="2525524" cy="185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25" y="2956350"/>
            <a:ext cx="2270475" cy="19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7225" y="2956359"/>
            <a:ext cx="1947375" cy="213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6312" y="878225"/>
            <a:ext cx="1969175" cy="19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375" y="839525"/>
            <a:ext cx="5910725" cy="3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1" name="Google Shape;60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2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2)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03" name="Google Shape;60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225" y="312525"/>
            <a:ext cx="4105800" cy="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00" y="231725"/>
            <a:ext cx="5152350" cy="39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11" name="Google Shape;61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3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3)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19" name="Google Shape;6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4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3)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21" name="Google Shape;62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100" y="231725"/>
            <a:ext cx="5170049" cy="39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25" y="4460725"/>
            <a:ext cx="6580649" cy="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9" name="Google Shape;62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5"/>
          <p:cNvSpPr txBox="1"/>
          <p:nvPr/>
        </p:nvSpPr>
        <p:spPr>
          <a:xfrm>
            <a:off x="212400" y="189650"/>
            <a:ext cx="164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 routeur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(partie 3)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31" name="Google Shape;63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100" y="231725"/>
            <a:ext cx="5149638" cy="39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50" y="4447050"/>
            <a:ext cx="6604226" cy="2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9" name="Google Shape;6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6"/>
          <p:cNvSpPr txBox="1"/>
          <p:nvPr/>
        </p:nvSpPr>
        <p:spPr>
          <a:xfrm>
            <a:off x="212400" y="189650"/>
            <a:ext cx="164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tests unitaires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41" name="Google Shape;64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500" y="-119575"/>
            <a:ext cx="4549376" cy="53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48" name="Google Shape;6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7"/>
          <p:cNvSpPr txBox="1"/>
          <p:nvPr/>
        </p:nvSpPr>
        <p:spPr>
          <a:xfrm>
            <a:off x="212400" y="189650"/>
            <a:ext cx="164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tests unitaires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50" name="Google Shape;65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500" y="-135325"/>
            <a:ext cx="4566150" cy="53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57" name="Google Shape;6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8"/>
          <p:cNvSpPr txBox="1"/>
          <p:nvPr/>
        </p:nvSpPr>
        <p:spPr>
          <a:xfrm>
            <a:off x="212400" y="189650"/>
            <a:ext cx="164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Fichier SQL création des tables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659" name="Google Shape;6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975" y="122938"/>
            <a:ext cx="5371774" cy="48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50" y="1078400"/>
            <a:ext cx="5602475" cy="36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7" name="Google Shape;66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 txBox="1"/>
          <p:nvPr/>
        </p:nvSpPr>
        <p:spPr>
          <a:xfrm>
            <a:off x="-53125" y="189650"/>
            <a:ext cx="677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Fichier SQL des enregistrements des types d’analyses par défaut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5" name="Google Shape;67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0"/>
          <p:cNvSpPr txBox="1"/>
          <p:nvPr/>
        </p:nvSpPr>
        <p:spPr>
          <a:xfrm>
            <a:off x="44275" y="231725"/>
            <a:ext cx="7241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434343"/>
                </a:solidFill>
              </a:rPr>
              <a:t>FONCTIONNALITÉS</a:t>
            </a:r>
            <a:endParaRPr sz="1500"/>
          </a:p>
        </p:txBody>
      </p:sp>
      <p:sp>
        <p:nvSpPr>
          <p:cNvPr id="677" name="Google Shape;677;p70"/>
          <p:cNvSpPr txBox="1"/>
          <p:nvPr/>
        </p:nvSpPr>
        <p:spPr>
          <a:xfrm>
            <a:off x="1044625" y="1434575"/>
            <a:ext cx="581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fr" sz="2500">
                <a:latin typeface="Roboto"/>
                <a:ea typeface="Roboto"/>
                <a:cs typeface="Roboto"/>
                <a:sym typeface="Roboto"/>
              </a:rPr>
              <a:t>Changement de nom d’un aquarium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70"/>
          <p:cNvSpPr txBox="1"/>
          <p:nvPr/>
        </p:nvSpPr>
        <p:spPr>
          <a:xfrm>
            <a:off x="1496825" y="2062750"/>
            <a:ext cx="4983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-"/>
            </a:pPr>
            <a:r>
              <a:rPr lang="f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fonctionnement du pop-up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partie html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partie css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partie responsive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partie javascript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-"/>
            </a:pPr>
            <a:r>
              <a:rPr lang="f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contrôleur “ChangeNameAqua”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311750"/>
            <a:ext cx="6945675" cy="463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Besoin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93150" y="1088900"/>
            <a:ext cx="507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latin typeface="Raleway"/>
                <a:ea typeface="Raleway"/>
                <a:cs typeface="Raleway"/>
                <a:sym typeface="Raleway"/>
              </a:rPr>
              <a:t>Https://….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75" y="2099750"/>
            <a:ext cx="1067700" cy="12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61325" y="3328425"/>
            <a:ext cx="10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Tutoriels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3" name="Google Shape;69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650" y="302900"/>
            <a:ext cx="6945675" cy="4634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3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1" name="Google Shape;7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3"/>
          <p:cNvSpPr txBox="1"/>
          <p:nvPr/>
        </p:nvSpPr>
        <p:spPr>
          <a:xfrm>
            <a:off x="212400" y="189650"/>
            <a:ext cx="18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html)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450" y="0"/>
            <a:ext cx="42982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4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0" name="Google Shape;71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4"/>
          <p:cNvSpPr txBox="1"/>
          <p:nvPr/>
        </p:nvSpPr>
        <p:spPr>
          <a:xfrm>
            <a:off x="212400" y="189650"/>
            <a:ext cx="18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css)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12" name="Google Shape;7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5" y="876400"/>
            <a:ext cx="1806001" cy="19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25" y="2922738"/>
            <a:ext cx="1893525" cy="222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075" y="318700"/>
            <a:ext cx="1676601" cy="1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075" y="2036152"/>
            <a:ext cx="1608600" cy="22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0275" y="4346650"/>
            <a:ext cx="969800" cy="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674" y="199487"/>
            <a:ext cx="1374775" cy="19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5675" y="2110134"/>
            <a:ext cx="1374775" cy="19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9450" y="4098750"/>
            <a:ext cx="1445100" cy="10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2525" y="189652"/>
            <a:ext cx="1445101" cy="137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9525" y="1701613"/>
            <a:ext cx="1695875" cy="1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5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5"/>
          <p:cNvSpPr txBox="1"/>
          <p:nvPr/>
        </p:nvSpPr>
        <p:spPr>
          <a:xfrm>
            <a:off x="212400" y="189650"/>
            <a:ext cx="18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css)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30" name="Google Shape;73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5" y="876400"/>
            <a:ext cx="1806001" cy="19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25" y="2922738"/>
            <a:ext cx="1893525" cy="222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075" y="318700"/>
            <a:ext cx="1676601" cy="1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075" y="2036152"/>
            <a:ext cx="1608600" cy="22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0275" y="4346650"/>
            <a:ext cx="969800" cy="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674" y="199487"/>
            <a:ext cx="1374775" cy="19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5675" y="2110134"/>
            <a:ext cx="1374775" cy="19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9450" y="4098750"/>
            <a:ext cx="1445100" cy="10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2525" y="189652"/>
            <a:ext cx="1445101" cy="137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9525" y="1701613"/>
            <a:ext cx="1695875" cy="1740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6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46" name="Google Shape;7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6"/>
          <p:cNvSpPr txBox="1"/>
          <p:nvPr/>
        </p:nvSpPr>
        <p:spPr>
          <a:xfrm>
            <a:off x="212400" y="189650"/>
            <a:ext cx="18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css)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48" name="Google Shape;74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5" y="876400"/>
            <a:ext cx="1806001" cy="19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25" y="2922738"/>
            <a:ext cx="1893525" cy="222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075" y="318700"/>
            <a:ext cx="1676601" cy="1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7075" y="2036152"/>
            <a:ext cx="1608600" cy="22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0275" y="4346650"/>
            <a:ext cx="969800" cy="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9674" y="199487"/>
            <a:ext cx="1374775" cy="19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5675" y="2110134"/>
            <a:ext cx="1374775" cy="19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9450" y="4098750"/>
            <a:ext cx="1445100" cy="10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2525" y="189652"/>
            <a:ext cx="1445101" cy="137453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7" name="Google Shape;757;p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9525" y="1701613"/>
            <a:ext cx="1695875" cy="1740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7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64" name="Google Shape;7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7"/>
          <p:cNvSpPr txBox="1"/>
          <p:nvPr/>
        </p:nvSpPr>
        <p:spPr>
          <a:xfrm>
            <a:off x="212400" y="189650"/>
            <a:ext cx="18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css)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66" name="Google Shape;76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800" y="152400"/>
            <a:ext cx="47152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8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73" name="Google Shape;7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8"/>
          <p:cNvSpPr txBox="1"/>
          <p:nvPr/>
        </p:nvSpPr>
        <p:spPr>
          <a:xfrm>
            <a:off x="70825" y="189650"/>
            <a:ext cx="21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responsive)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75" name="Google Shape;77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800" y="0"/>
            <a:ext cx="37706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82" name="Google Shape;7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9"/>
          <p:cNvSpPr txBox="1"/>
          <p:nvPr/>
        </p:nvSpPr>
        <p:spPr>
          <a:xfrm>
            <a:off x="70825" y="189650"/>
            <a:ext cx="21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javascript)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784" name="Google Shape;78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5" y="1372175"/>
            <a:ext cx="4427875" cy="29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72175"/>
            <a:ext cx="3006025" cy="356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0" y="1000375"/>
            <a:ext cx="7589299" cy="33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93" name="Google Shape;79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0"/>
          <p:cNvSpPr txBox="1"/>
          <p:nvPr/>
        </p:nvSpPr>
        <p:spPr>
          <a:xfrm>
            <a:off x="70825" y="189650"/>
            <a:ext cx="21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34343"/>
                </a:solidFill>
              </a:rPr>
              <a:t>Les pop-ups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</a:rPr>
              <a:t>(partie javascript)</a:t>
            </a:r>
            <a:endParaRPr b="1"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01" name="Google Shape;80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05" y="0"/>
            <a:ext cx="65771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1"/>
          <p:cNvSpPr txBox="1"/>
          <p:nvPr/>
        </p:nvSpPr>
        <p:spPr>
          <a:xfrm>
            <a:off x="4444125" y="128425"/>
            <a:ext cx="2611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Contrôleur </a:t>
            </a:r>
            <a:r>
              <a:rPr b="1" lang="fr" sz="2000">
                <a:solidFill>
                  <a:srgbClr val="434343"/>
                </a:solidFill>
              </a:rPr>
              <a:t>change_name_aqua</a:t>
            </a:r>
            <a:endParaRPr b="1"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Besoin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93150" y="1088900"/>
            <a:ext cx="507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latin typeface="Raleway"/>
                <a:ea typeface="Raleway"/>
                <a:cs typeface="Raleway"/>
                <a:sym typeface="Raleway"/>
              </a:rPr>
              <a:t>Https://….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75" y="2099750"/>
            <a:ext cx="1067700" cy="12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61325" y="3328425"/>
            <a:ext cx="10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Tutoriels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675" y="1868975"/>
            <a:ext cx="1547875" cy="1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560750" y="3380300"/>
            <a:ext cx="141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Créer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Modifier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Supprimer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5" y="0"/>
            <a:ext cx="1893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2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10" name="Google Shape;81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6365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2"/>
          <p:cNvSpPr txBox="1"/>
          <p:nvPr/>
        </p:nvSpPr>
        <p:spPr>
          <a:xfrm>
            <a:off x="4444125" y="128425"/>
            <a:ext cx="2611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Contrôleur </a:t>
            </a:r>
            <a:r>
              <a:rPr b="1" lang="fr" sz="2000">
                <a:solidFill>
                  <a:srgbClr val="434343"/>
                </a:solidFill>
              </a:rPr>
              <a:t>change_name_aqua</a:t>
            </a:r>
            <a:endParaRPr b="1"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625" y="0"/>
            <a:ext cx="4850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3"/>
          <p:cNvSpPr txBox="1"/>
          <p:nvPr/>
        </p:nvSpPr>
        <p:spPr>
          <a:xfrm>
            <a:off x="6905225" y="139475"/>
            <a:ext cx="194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2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19" name="Google Shape;81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363" y="231723"/>
            <a:ext cx="549850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3"/>
          <p:cNvSpPr txBox="1"/>
          <p:nvPr/>
        </p:nvSpPr>
        <p:spPr>
          <a:xfrm>
            <a:off x="439113" y="2403600"/>
            <a:ext cx="332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434343"/>
                </a:solidFill>
              </a:rPr>
              <a:t>Merci d’avoir suivi cette présentation</a:t>
            </a:r>
            <a:endParaRPr b="1" sz="1600">
              <a:solidFill>
                <a:srgbClr val="434343"/>
              </a:solidFill>
            </a:endParaRPr>
          </a:p>
        </p:txBody>
      </p:sp>
      <p:pic>
        <p:nvPicPr>
          <p:cNvPr id="821" name="Google Shape;82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72" y="231725"/>
            <a:ext cx="3123100" cy="1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Besoin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93150" y="1088900"/>
            <a:ext cx="507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latin typeface="Raleway"/>
                <a:ea typeface="Raleway"/>
                <a:cs typeface="Raleway"/>
                <a:sym typeface="Raleway"/>
              </a:rPr>
              <a:t>Https://….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75" y="2099750"/>
            <a:ext cx="1067700" cy="12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61325" y="3328425"/>
            <a:ext cx="10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Tutoriels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0462" y="2241388"/>
            <a:ext cx="1691900" cy="12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202913" y="3502450"/>
            <a:ext cx="136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sauvegarde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résultats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712350" y="3502450"/>
            <a:ext cx="111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Affichage résultats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4225" y="2241388"/>
            <a:ext cx="1415600" cy="129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4675" y="1868975"/>
            <a:ext cx="1547875" cy="1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560750" y="3380300"/>
            <a:ext cx="141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Créer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Modifier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Supprimer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50" y="0"/>
            <a:ext cx="19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8035125" y="128425"/>
            <a:ext cx="106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aquanote.fr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775" y="231727"/>
            <a:ext cx="254675" cy="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823400" y="231725"/>
            <a:ext cx="545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434343"/>
                </a:solidFill>
              </a:rPr>
              <a:t>Besoin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593150" y="1088900"/>
            <a:ext cx="507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latin typeface="Raleway"/>
                <a:ea typeface="Raleway"/>
                <a:cs typeface="Raleway"/>
                <a:sym typeface="Raleway"/>
              </a:rPr>
              <a:t>Https://….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75" y="2099750"/>
            <a:ext cx="1067700" cy="12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61325" y="3328425"/>
            <a:ext cx="10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Tutoriels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0462" y="2241388"/>
            <a:ext cx="1691900" cy="12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3202913" y="3502450"/>
            <a:ext cx="136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sauvegarde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résultats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712350" y="3502450"/>
            <a:ext cx="111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Affichage résultats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4225" y="2241388"/>
            <a:ext cx="1415600" cy="129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4675" y="1868975"/>
            <a:ext cx="1547875" cy="1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560750" y="3380300"/>
            <a:ext cx="141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Créer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Modifier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Supprimer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5574" y="2492087"/>
            <a:ext cx="1691900" cy="9099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5995531" y="3509700"/>
            <a:ext cx="169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Revenus passif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